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8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9144000" cy="5143500" type="screen16x9"/>
  <p:notesSz cx="6858000" cy="9144000"/>
  <p:embeddedFontLst>
    <p:embeddedFont>
      <p:font typeface="Comfortaa" panose="020B0604020202020204" charset="0"/>
      <p:regular r:id="rId14"/>
      <p:bold r:id="rId15"/>
    </p:embeddedFont>
    <p:embeddedFont>
      <p:font typeface="Lato" panose="020B0604020202020204" charset="0"/>
      <p:regular r:id="rId16"/>
      <p:bold r:id="rId17"/>
      <p:italic r:id="rId18"/>
      <p:boldItalic r:id="rId19"/>
    </p:embeddedFont>
    <p:embeddedFont>
      <p:font typeface="Montserrat" panose="020B0604020202020204" charset="0"/>
      <p:regular r:id="rId20"/>
      <p:bold r:id="rId21"/>
      <p:italic r:id="rId22"/>
      <p:boldItalic r:id="rId23"/>
    </p:embeddedFont>
    <p:embeddedFont>
      <p:font typeface="Raleway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690ED6-2B78-4921-9739-BF9B6A6A56F0}">
  <a:tblStyle styleId="{44690ED6-2B78-4921-9739-BF9B6A6A56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8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font" Target="fonts/font14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3263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0329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8054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916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353535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AXxS92E0ZDY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nipoleos.it/it/video/investire-i-propri-risparmi/17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BrNXG17j-A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TVT8ahDja78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q18zkf2zu-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EXo5T2xUP5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unipoleos.it/it/video/lautomobile-come-eliminare-le-preoccupazioni/6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IroseVNbVx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XDuOcgozlB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d7YU8-mhhL8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562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MODULO 3</a:t>
            </a:r>
            <a:endParaRPr sz="3000" dirty="0">
              <a:solidFill>
                <a:schemeClr val="bg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2113280"/>
            <a:ext cx="6331500" cy="23435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 b="1" dirty="0">
                <a:latin typeface="Comfortaa"/>
                <a:ea typeface="Comfortaa"/>
                <a:cs typeface="Comfortaa"/>
                <a:sym typeface="Comfortaa"/>
              </a:rPr>
              <a:t>I PRINCIPALI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 b="1" dirty="0">
                <a:latin typeface="Comfortaa"/>
                <a:ea typeface="Comfortaa"/>
                <a:cs typeface="Comfortaa"/>
                <a:sym typeface="Comfortaa"/>
              </a:rPr>
              <a:t>CONCETTI ASSICURATIVI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latin typeface="Comfortaa"/>
              <a:ea typeface="Comfortaa"/>
              <a:cs typeface="Comfortaa"/>
              <a:sym typeface="Comfortaa"/>
            </a:endParaRPr>
          </a:p>
          <a:p>
            <a:pPr marL="0" indent="0"/>
            <a:r>
              <a:rPr lang="it-IT" sz="2800" b="1" i="1" dirty="0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rPr>
              <a:t>Termini tecnici e alfabetizzazione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9ACE0A-44BC-47CE-8343-3DACDB728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9" y="171301"/>
            <a:ext cx="506012" cy="658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E1B27B6-90E8-43E7-9FA1-7F11A7F00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9" y="94863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200" y="162725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1712614" y="654626"/>
            <a:ext cx="5401200" cy="748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757575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POLIZZE SUL FUTURO DEI FIGLI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757575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122025" y="1347894"/>
            <a:ext cx="7595700" cy="3140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>
              <a:buClr>
                <a:schemeClr val="dk1"/>
              </a:buClr>
              <a:buSzPts val="1400"/>
              <a:buNone/>
            </a:pPr>
            <a:r>
              <a:rPr lang="it-IT" sz="1000" u="sng" dirty="0">
                <a:hlinkClick r:id="rId4"/>
              </a:rPr>
              <a:t>https://www.youtube.com/watch?v=AXxS92E0ZDY</a:t>
            </a:r>
            <a:endParaRPr lang="it-IT" sz="1000" dirty="0">
              <a:latin typeface="Raleway"/>
              <a:ea typeface="Raleway"/>
              <a:cs typeface="Raleway"/>
              <a:sym typeface="Raleway"/>
            </a:endParaRP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600" dirty="0">
                <a:latin typeface="Raleway"/>
                <a:ea typeface="Raleway"/>
                <a:cs typeface="Raleway"/>
                <a:sym typeface="Raleway"/>
              </a:rPr>
              <a:t>Per gli </a:t>
            </a:r>
            <a:r>
              <a:rPr lang="it-IT" sz="1600" b="1" dirty="0">
                <a:latin typeface="Raleway"/>
                <a:ea typeface="Raleway"/>
                <a:cs typeface="Raleway"/>
                <a:sym typeface="Raleway"/>
              </a:rPr>
              <a:t>studi</a:t>
            </a:r>
            <a:r>
              <a:rPr lang="it-IT" sz="1600" dirty="0">
                <a:latin typeface="Raleway"/>
                <a:ea typeface="Raleway"/>
                <a:cs typeface="Raleway"/>
                <a:sym typeface="Raleway"/>
              </a:rPr>
              <a:t> (rendita ) o per </a:t>
            </a:r>
            <a:r>
              <a:rPr lang="it-IT" sz="1600" b="1" dirty="0">
                <a:solidFill>
                  <a:schemeClr val="bg2"/>
                </a:solidFill>
                <a:latin typeface="Raleway"/>
                <a:ea typeface="Raleway"/>
                <a:cs typeface="Raleway"/>
                <a:sym typeface="Raleway"/>
              </a:rPr>
              <a:t>l’avvio di un’attività </a:t>
            </a:r>
            <a:r>
              <a:rPr lang="it-IT" sz="1600" dirty="0">
                <a:latin typeface="Raleway"/>
                <a:ea typeface="Raleway"/>
                <a:cs typeface="Raleway"/>
                <a:sym typeface="Raleway"/>
              </a:rPr>
              <a:t>(somma intera)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600" dirty="0">
                <a:latin typeface="Raleway"/>
                <a:ea typeface="Raleway"/>
                <a:cs typeface="Raleway"/>
                <a:sym typeface="Raleway"/>
              </a:rPr>
              <a:t>Si sceglie il </a:t>
            </a:r>
            <a:r>
              <a:rPr lang="it-IT" sz="1600" b="1" dirty="0">
                <a:latin typeface="Raleway"/>
                <a:ea typeface="Raleway"/>
                <a:cs typeface="Raleway"/>
                <a:sym typeface="Raleway"/>
              </a:rPr>
              <a:t>tipo di investimento </a:t>
            </a:r>
            <a:r>
              <a:rPr lang="it-IT" sz="1600" dirty="0">
                <a:latin typeface="Raleway"/>
                <a:ea typeface="Raleway"/>
                <a:cs typeface="Raleway"/>
                <a:sym typeface="Raleway"/>
              </a:rPr>
              <a:t>-&gt; a basso, medio alto rischio -&gt; rendimento basso, medio e alto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600" dirty="0">
                <a:latin typeface="Raleway"/>
                <a:ea typeface="Raleway"/>
                <a:cs typeface="Raleway"/>
                <a:sym typeface="Raleway"/>
              </a:rPr>
              <a:t>Esiste </a:t>
            </a:r>
            <a:r>
              <a:rPr lang="it-IT" sz="1600" b="1" dirty="0">
                <a:latin typeface="Raleway"/>
                <a:ea typeface="Raleway"/>
                <a:cs typeface="Raleway"/>
                <a:sym typeface="Raleway"/>
              </a:rPr>
              <a:t>bonus</a:t>
            </a:r>
            <a:r>
              <a:rPr lang="it-IT" sz="1600" dirty="0">
                <a:latin typeface="Raleway"/>
                <a:ea typeface="Raleway"/>
                <a:cs typeface="Raleway"/>
                <a:sym typeface="Raleway"/>
              </a:rPr>
              <a:t> aggiuntivo per meriti scolastici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600" dirty="0">
                <a:latin typeface="Raleway"/>
                <a:ea typeface="Raleway"/>
                <a:cs typeface="Raleway"/>
                <a:sym typeface="Raleway"/>
              </a:rPr>
              <a:t>Scade al </a:t>
            </a:r>
            <a:r>
              <a:rPr lang="it-IT" sz="1600" b="1" dirty="0">
                <a:latin typeface="Raleway"/>
                <a:ea typeface="Raleway"/>
                <a:cs typeface="Raleway"/>
                <a:sym typeface="Raleway"/>
              </a:rPr>
              <a:t>18° anno </a:t>
            </a:r>
            <a:r>
              <a:rPr lang="it-IT" sz="1600" dirty="0">
                <a:latin typeface="Raleway"/>
                <a:ea typeface="Raleway"/>
                <a:cs typeface="Raleway"/>
                <a:sym typeface="Raleway"/>
              </a:rPr>
              <a:t>del beneficiario e a </a:t>
            </a:r>
            <a:r>
              <a:rPr lang="it-IT" sz="1600" b="1" dirty="0">
                <a:latin typeface="Raleway"/>
                <a:ea typeface="Raleway"/>
                <a:cs typeface="Raleway"/>
                <a:sym typeface="Raleway"/>
              </a:rPr>
              <a:t>maturità</a:t>
            </a:r>
            <a:r>
              <a:rPr lang="it-IT" sz="1600" dirty="0">
                <a:latin typeface="Raleway"/>
                <a:ea typeface="Raleway"/>
                <a:cs typeface="Raleway"/>
                <a:sym typeface="Raleway"/>
              </a:rPr>
              <a:t> conseguita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600" dirty="0">
                <a:latin typeface="Raleway"/>
                <a:ea typeface="Raleway"/>
                <a:cs typeface="Raleway"/>
                <a:sym typeface="Raleway"/>
              </a:rPr>
              <a:t>In caso di morte o invalidità permanente dell’assicurato, la compagnia paga le quote mancanti fino alla scadenza pattuita, in modo che i figli beneficino di quanto previsto nel contratto all’origine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56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lumMod val="75000"/>
                <a:lumOff val="25000"/>
              </a:schemeClr>
            </a:gs>
            <a:gs pos="47000">
              <a:schemeClr val="tx1"/>
            </a:gs>
            <a:gs pos="5000">
              <a:schemeClr val="bg2"/>
            </a:gs>
            <a:gs pos="76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65FEAB-1C5A-4B2D-BA1B-D60223442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413" y="1591733"/>
            <a:ext cx="6163734" cy="2824481"/>
          </a:xfrm>
        </p:spPr>
        <p:txBody>
          <a:bodyPr/>
          <a:lstStyle/>
          <a:p>
            <a:br>
              <a:rPr lang="it-IT" sz="2800" dirty="0"/>
            </a:br>
            <a:r>
              <a:rPr lang="it-IT" sz="2800" dirty="0"/>
              <a:t>POLIZZE SUL RISPARMIO</a:t>
            </a:r>
            <a:br>
              <a:rPr lang="it-IT"/>
            </a:br>
            <a:r>
              <a:rPr lang="it-IT" sz="2400"/>
              <a:t> </a:t>
            </a:r>
            <a:br>
              <a:rPr lang="it-IT" dirty="0"/>
            </a:br>
            <a:r>
              <a:rPr lang="it-IT" sz="1000" u="sng" dirty="0">
                <a:hlinkClick r:id="rId2"/>
              </a:rPr>
              <a:t>http://www.unipoleos.it/it/video/investire-i-propri-risparmi/17/</a:t>
            </a:r>
            <a:br>
              <a:rPr lang="it-IT" dirty="0"/>
            </a:br>
            <a:br>
              <a:rPr lang="it-IT" dirty="0"/>
            </a:br>
            <a:r>
              <a:rPr lang="it-IT" sz="1800" dirty="0">
                <a:solidFill>
                  <a:schemeClr val="bg2"/>
                </a:solidFill>
              </a:rPr>
              <a:t>si dividono in:</a:t>
            </a:r>
            <a:br>
              <a:rPr lang="it-IT" dirty="0"/>
            </a:br>
            <a:r>
              <a:rPr lang="it-IT" sz="1800" dirty="0"/>
              <a:t>polizze rivalutabili -&gt; garantiscono una rendita minima</a:t>
            </a:r>
            <a:br>
              <a:rPr lang="it-IT" sz="1800" dirty="0"/>
            </a:br>
            <a:r>
              <a:rPr lang="it-IT" sz="1800" dirty="0"/>
              <a:t>polizze </a:t>
            </a:r>
            <a:r>
              <a:rPr lang="it-IT" sz="1800" dirty="0" err="1"/>
              <a:t>unit-linked</a:t>
            </a:r>
            <a:r>
              <a:rPr lang="it-IT" sz="1800" dirty="0"/>
              <a:t> –&gt; livelli di rischio e relativo rendimento basso, medio, alto</a:t>
            </a:r>
            <a:br>
              <a:rPr lang="it-IT" sz="1800" dirty="0"/>
            </a:br>
            <a:br>
              <a:rPr lang="it-IT" dirty="0"/>
            </a:b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8CDDDF9-3743-4250-B97B-CCC4325B5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89" y="186750"/>
            <a:ext cx="506012" cy="65842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D2CBF66-A717-479A-9060-9CA9CA0E5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089" y="962168"/>
            <a:ext cx="1201016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2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200" y="162725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1712614" y="575734"/>
            <a:ext cx="5401200" cy="1192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it-IT" sz="2400" b="1" dirty="0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rPr>
              <a:t>OBIETTIVI </a:t>
            </a:r>
            <a:r>
              <a:rPr lang="it-IT" sz="1000" u="sng" dirty="0">
                <a:hlinkClick r:id="rId4"/>
              </a:rPr>
              <a:t>https://www.youtube.com/watch?v=BrNXG17j-AY</a:t>
            </a:r>
            <a:endParaRPr lang="it-IT" sz="1000" dirty="0"/>
          </a:p>
          <a:p>
            <a:pPr lvl="0"/>
            <a:endParaRPr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122025" y="1347894"/>
            <a:ext cx="7595700" cy="3140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Viviamo costantemente </a:t>
            </a:r>
            <a:r>
              <a:rPr lang="it-IT" sz="1200" b="1" dirty="0">
                <a:latin typeface="Raleway"/>
                <a:ea typeface="Raleway"/>
                <a:cs typeface="Raleway"/>
                <a:sym typeface="Raleway"/>
              </a:rPr>
              <a:t>rischi</a:t>
            </a: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 relativi a: 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salute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lavoro 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beni che possediamo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La </a:t>
            </a:r>
            <a:r>
              <a:rPr lang="it-IT" sz="1200" b="1" dirty="0">
                <a:latin typeface="Raleway"/>
                <a:ea typeface="Raleway"/>
                <a:cs typeface="Raleway"/>
                <a:sym typeface="Raleway"/>
              </a:rPr>
              <a:t>mutualità</a:t>
            </a: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 consiste in -&gt; ripartire i costi del danno su molti soggetti (ognuno pagherà una piccola somma per non sopportare da solo le conseguenze economiche del danno)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200" b="1" dirty="0">
                <a:latin typeface="Raleway"/>
                <a:ea typeface="Raleway"/>
                <a:cs typeface="Raleway"/>
                <a:sym typeface="Raleway"/>
              </a:rPr>
              <a:t>Costo di una polizza </a:t>
            </a: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= probabilità che l’evento accada + valore di ciò che viene assicurato + lavoro della compagnia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200" b="1" dirty="0">
                <a:latin typeface="Raleway"/>
                <a:ea typeface="Raleway"/>
                <a:cs typeface="Raleway"/>
                <a:sym typeface="Raleway"/>
              </a:rPr>
              <a:t>Ruolo sociale </a:t>
            </a: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delle </a:t>
            </a:r>
            <a:r>
              <a:rPr lang="it-IT" sz="1200" b="1" dirty="0">
                <a:latin typeface="Raleway"/>
                <a:ea typeface="Raleway"/>
                <a:cs typeface="Raleway"/>
                <a:sym typeface="Raleway"/>
              </a:rPr>
              <a:t>assicurazioni</a:t>
            </a: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 –&gt; aumentano la consapevolezza sui rischi –&gt; i rischi diminuiscono –&gt; meno danni –&gt; meno costi per tutti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lumMod val="75000"/>
                <a:lumOff val="25000"/>
              </a:schemeClr>
            </a:gs>
            <a:gs pos="47000">
              <a:schemeClr val="tx1"/>
            </a:gs>
            <a:gs pos="5000">
              <a:schemeClr val="bg2"/>
            </a:gs>
            <a:gs pos="76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65FEAB-1C5A-4B2D-BA1B-D60223442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103" y="712141"/>
            <a:ext cx="8468044" cy="4029192"/>
          </a:xfrm>
        </p:spPr>
        <p:txBody>
          <a:bodyPr/>
          <a:lstStyle/>
          <a:p>
            <a:r>
              <a:rPr lang="it-IT" sz="3600" dirty="0"/>
              <a:t>                    GLOSSARIO  </a:t>
            </a:r>
            <a:r>
              <a:rPr lang="it-IT" sz="1000" u="sng" dirty="0">
                <a:hlinkClick r:id="rId2"/>
              </a:rPr>
              <a:t>https://www.youtube.com/watch?v=TVT8ahDja78</a:t>
            </a:r>
            <a:br>
              <a:rPr lang="it-IT" dirty="0"/>
            </a:br>
            <a:br>
              <a:rPr lang="it-IT" dirty="0"/>
            </a:br>
            <a:r>
              <a:rPr lang="it-IT" sz="1800" dirty="0">
                <a:solidFill>
                  <a:schemeClr val="bg2"/>
                </a:solidFill>
              </a:rPr>
              <a:t>assicuratore</a:t>
            </a:r>
            <a:r>
              <a:rPr lang="it-IT" sz="1800" dirty="0"/>
              <a:t> = chi si impegna a erogare una prestazione se si verifica un evento stabilito in polizza</a:t>
            </a:r>
            <a:br>
              <a:rPr lang="it-IT" sz="1800" dirty="0"/>
            </a:br>
            <a:r>
              <a:rPr lang="it-IT" sz="1800" dirty="0">
                <a:solidFill>
                  <a:schemeClr val="bg2"/>
                </a:solidFill>
              </a:rPr>
              <a:t>contraente</a:t>
            </a:r>
            <a:r>
              <a:rPr lang="it-IT" sz="1800" dirty="0"/>
              <a:t> = colui che firma il contratto</a:t>
            </a:r>
            <a:br>
              <a:rPr lang="it-IT" sz="1800" dirty="0"/>
            </a:br>
            <a:r>
              <a:rPr lang="it-IT" sz="1800" dirty="0">
                <a:solidFill>
                  <a:schemeClr val="bg2"/>
                </a:solidFill>
              </a:rPr>
              <a:t>assicurato</a:t>
            </a:r>
            <a:r>
              <a:rPr lang="it-IT" sz="1800" dirty="0"/>
              <a:t> = soggetto garantito contro i rischi previsti</a:t>
            </a:r>
            <a:br>
              <a:rPr lang="it-IT" sz="1800" dirty="0"/>
            </a:br>
            <a:r>
              <a:rPr lang="it-IT" sz="1800" dirty="0">
                <a:solidFill>
                  <a:schemeClr val="bg2"/>
                </a:solidFill>
              </a:rPr>
              <a:t>beneficiario</a:t>
            </a:r>
            <a:r>
              <a:rPr lang="it-IT" sz="1800" dirty="0"/>
              <a:t> = a chi spetta la somma se si verifica un evento stabilito in polizza</a:t>
            </a:r>
            <a:br>
              <a:rPr lang="it-IT" sz="1800" dirty="0"/>
            </a:br>
            <a:r>
              <a:rPr lang="it-IT" sz="1800" dirty="0">
                <a:solidFill>
                  <a:schemeClr val="bg2"/>
                </a:solidFill>
              </a:rPr>
              <a:t>esclusioni</a:t>
            </a:r>
            <a:r>
              <a:rPr lang="it-IT" sz="1800" dirty="0"/>
              <a:t> = casi in cui la polizza non è valida</a:t>
            </a:r>
            <a:br>
              <a:rPr lang="it-IT" sz="1800" dirty="0"/>
            </a:br>
            <a:r>
              <a:rPr lang="it-IT" sz="1800" dirty="0">
                <a:solidFill>
                  <a:schemeClr val="bg2"/>
                </a:solidFill>
              </a:rPr>
              <a:t>franchigia e scoperto </a:t>
            </a:r>
            <a:r>
              <a:rPr lang="it-IT" sz="1800" dirty="0"/>
              <a:t>= ciò che resta a carico dell’assicurato</a:t>
            </a:r>
            <a:br>
              <a:rPr lang="it-IT" sz="1800" dirty="0"/>
            </a:br>
            <a:r>
              <a:rPr lang="it-IT" sz="1800" dirty="0">
                <a:solidFill>
                  <a:schemeClr val="bg2"/>
                </a:solidFill>
              </a:rPr>
              <a:t>massimale</a:t>
            </a:r>
            <a:r>
              <a:rPr lang="it-IT" sz="1800" dirty="0"/>
              <a:t> = somma </a:t>
            </a:r>
            <a:r>
              <a:rPr lang="it-IT" sz="1800" dirty="0" err="1"/>
              <a:t>max</a:t>
            </a:r>
            <a:r>
              <a:rPr lang="it-IT" sz="1800" dirty="0"/>
              <a:t> che la compagnia è tenuta a risarcire</a:t>
            </a:r>
            <a:br>
              <a:rPr lang="it-IT" dirty="0"/>
            </a:b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8CDDDF9-3743-4250-B97B-CCC4325B5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89" y="186750"/>
            <a:ext cx="506012" cy="65842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D2CBF66-A717-479A-9060-9CA9CA0E5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089" y="962168"/>
            <a:ext cx="1201016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200" y="162725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1712614" y="654626"/>
            <a:ext cx="5401200" cy="748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it-IT" sz="2400" b="1" dirty="0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rPr>
              <a:t>POLIZZE SULLA FAMIGLIA</a:t>
            </a:r>
            <a:endParaRPr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122025" y="1347894"/>
            <a:ext cx="7595700" cy="3140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Clr>
                <a:schemeClr val="dk1"/>
              </a:buClr>
              <a:buSzPts val="1400"/>
              <a:buNone/>
            </a:pPr>
            <a:r>
              <a:rPr lang="it-IT" sz="1000" u="sng" dirty="0">
                <a:hlinkClick r:id="rId4"/>
              </a:rPr>
              <a:t>https://www.youtube.com/watch?v=q18zkf2zu-g</a:t>
            </a:r>
            <a:endParaRPr lang="it-IT" sz="1000" dirty="0"/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>
              <a:buClr>
                <a:schemeClr val="dk1"/>
              </a:buClr>
              <a:buSzPts val="1400"/>
              <a:buNone/>
            </a:pPr>
            <a:r>
              <a:rPr lang="it-IT" sz="1600" b="1" dirty="0">
                <a:latin typeface="Raleway"/>
                <a:ea typeface="Raleway"/>
                <a:cs typeface="Raleway"/>
                <a:sym typeface="Raleway"/>
              </a:rPr>
              <a:t>1. Di responsabilità civile della famiglia</a:t>
            </a:r>
            <a:br>
              <a:rPr lang="it-IT" sz="1400" b="1" dirty="0">
                <a:latin typeface="Raleway"/>
                <a:ea typeface="Raleway"/>
                <a:cs typeface="Raleway"/>
                <a:sym typeface="Raleway"/>
              </a:rPr>
            </a:b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- </a:t>
            </a: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Non riguarda ambito professionale – copre danni causati involontariamente da membri della famiglia, dal personale domestico, dagli animali di casa e quelli dovuti ai beni di proprietà (es. caduta di una tegola…) </a:t>
            </a:r>
          </a:p>
          <a:p>
            <a:pPr marL="4254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Tx/>
              <a:buChar char="-"/>
            </a:pPr>
            <a:endParaRPr lang="it-IT"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4254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Tx/>
              <a:buChar char="-"/>
            </a:pPr>
            <a:endParaRPr lang="it-IT"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600" b="1" dirty="0">
                <a:latin typeface="Raleway"/>
                <a:ea typeface="Raleway"/>
                <a:cs typeface="Raleway"/>
                <a:sym typeface="Raleway"/>
              </a:rPr>
              <a:t>2. Di tutela legale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- Copre spese legali per l’esercizio dei propri diritti (parcelle avvocati, perizie…) specificate nel contratto assicurativo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04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lumMod val="75000"/>
                <a:lumOff val="25000"/>
              </a:schemeClr>
            </a:gs>
            <a:gs pos="47000">
              <a:schemeClr val="tx1"/>
            </a:gs>
            <a:gs pos="5000">
              <a:schemeClr val="bg2"/>
            </a:gs>
            <a:gs pos="76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65FEAB-1C5A-4B2D-BA1B-D60223442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227" y="712141"/>
            <a:ext cx="7301652" cy="4029192"/>
          </a:xfrm>
        </p:spPr>
        <p:txBody>
          <a:bodyPr/>
          <a:lstStyle/>
          <a:p>
            <a:r>
              <a:rPr lang="it-IT" sz="2800" dirty="0"/>
              <a:t>       </a:t>
            </a:r>
            <a:br>
              <a:rPr lang="it-IT" sz="2800" dirty="0"/>
            </a:br>
            <a:r>
              <a:rPr lang="it-IT" sz="2800" dirty="0"/>
              <a:t>ASSICURAZIONI PROFESSIONALI</a:t>
            </a:r>
            <a:br>
              <a:rPr lang="it-IT" sz="2800" dirty="0"/>
            </a:br>
            <a:r>
              <a:rPr lang="it-IT" sz="1000" u="sng" dirty="0">
                <a:hlinkClick r:id="rId2"/>
              </a:rPr>
              <a:t>https://www.youtube.com/watch?v=EXo5T2xUP5A</a:t>
            </a:r>
            <a:br>
              <a:rPr lang="it-IT" dirty="0"/>
            </a:br>
            <a:br>
              <a:rPr lang="it-IT" sz="1800" dirty="0"/>
            </a:br>
            <a:r>
              <a:rPr lang="it-IT" sz="1800" dirty="0"/>
              <a:t>polizza legata ai rischi dell’attività professionale –rimborsa i clienti o utenti per eventuali danni commessi dal lavoratore</a:t>
            </a:r>
            <a:br>
              <a:rPr lang="it-IT" sz="1800" dirty="0"/>
            </a:br>
            <a:br>
              <a:rPr lang="it-IT" sz="1800" dirty="0"/>
            </a:br>
            <a:r>
              <a:rPr lang="it-IT" sz="1800" dirty="0">
                <a:solidFill>
                  <a:schemeClr val="bg2"/>
                </a:solidFill>
              </a:rPr>
              <a:t>2 obiettivi:</a:t>
            </a:r>
            <a:br>
              <a:rPr lang="it-IT" sz="1800" dirty="0"/>
            </a:br>
            <a:r>
              <a:rPr lang="it-IT" sz="1800" dirty="0"/>
              <a:t>1- tutela del cliente/utente</a:t>
            </a:r>
            <a:br>
              <a:rPr lang="it-IT" sz="1800" dirty="0"/>
            </a:br>
            <a:r>
              <a:rPr lang="it-IT" sz="1800" dirty="0"/>
              <a:t>2- tutela del patrimonio del professionista</a:t>
            </a:r>
            <a:br>
              <a:rPr lang="it-IT" sz="1800" dirty="0"/>
            </a:br>
            <a:br>
              <a:rPr lang="it-IT" sz="1800" dirty="0"/>
            </a:br>
            <a:r>
              <a:rPr lang="it-IT" sz="1800" dirty="0">
                <a:solidFill>
                  <a:schemeClr val="bg2"/>
                </a:solidFill>
              </a:rPr>
              <a:t>2 tipi di polizze:</a:t>
            </a:r>
            <a:br>
              <a:rPr lang="it-IT" sz="1800" dirty="0"/>
            </a:br>
            <a:r>
              <a:rPr lang="it-IT" sz="1800" dirty="0"/>
              <a:t>1- rischi nominati (valida per i rischi esplicitati nel contratto)</a:t>
            </a:r>
            <a:br>
              <a:rPr lang="it-IT" sz="1800" dirty="0"/>
            </a:br>
            <a:r>
              <a:rPr lang="it-IT" sz="1800" dirty="0"/>
              <a:t>2- </a:t>
            </a:r>
            <a:r>
              <a:rPr lang="it-IT" sz="1800" dirty="0" err="1"/>
              <a:t>all</a:t>
            </a:r>
            <a:r>
              <a:rPr lang="it-IT" sz="1800" dirty="0"/>
              <a:t> risks (valida per tutti i rischi tranne quelli esplicitamente esclusi nel contratto)</a:t>
            </a:r>
            <a:br>
              <a:rPr lang="it-IT" dirty="0"/>
            </a:b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8CDDDF9-3743-4250-B97B-CCC4325B5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89" y="186750"/>
            <a:ext cx="506012" cy="65842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D2CBF66-A717-479A-9060-9CA9CA0E5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089" y="962168"/>
            <a:ext cx="1201016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13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82716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1694762" y="94828"/>
            <a:ext cx="5401200" cy="1537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757575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POLIZZE SU AUTO/MOTO</a:t>
            </a:r>
          </a:p>
          <a:p>
            <a:pPr>
              <a:defRPr/>
            </a:pPr>
            <a:endParaRPr kumimoji="0" lang="it-IT" sz="1000" b="1" i="0" u="none" strike="noStrike" kern="0" cap="none" spc="0" normalizeH="0" baseline="0" noProof="0" dirty="0">
              <a:ln>
                <a:noFill/>
              </a:ln>
              <a:solidFill>
                <a:srgbClr val="757575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defRPr/>
            </a:pPr>
            <a:r>
              <a:rPr lang="it-IT" sz="1000" u="sng" dirty="0">
                <a:hlinkClick r:id="rId4"/>
              </a:rPr>
              <a:t>http://www.unipoleos.it/it/video/lautomobile-come-eliminare-le-preoccupazioni/6/</a:t>
            </a:r>
            <a:endParaRPr lang="it-IT" sz="1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it-IT" sz="2400" b="1" i="0" u="none" strike="noStrike" kern="0" cap="none" spc="0" normalizeH="0" baseline="0" noProof="0" dirty="0">
              <a:ln>
                <a:noFill/>
              </a:ln>
              <a:solidFill>
                <a:srgbClr val="757575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418091" y="821150"/>
            <a:ext cx="7299634" cy="36677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L’Rc auto/moto è obbligatoria per legge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Formula bonus/</a:t>
            </a:r>
            <a:r>
              <a:rPr lang="it-IT" sz="1200" dirty="0" err="1">
                <a:latin typeface="Raleway"/>
                <a:ea typeface="Raleway"/>
                <a:cs typeface="Raleway"/>
                <a:sym typeface="Raleway"/>
              </a:rPr>
              <a:t>malus</a:t>
            </a: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 = uno sconto per i guidatori che non causano incidenti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Le assicurazioni opzionali principali sono: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Furto e incendio -&gt; a valore intero (si rimborsa intero valore del mezzo)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Atti vandalici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Eventi atmosferici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Cristalli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Eventi socio politici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Indennità per sospensione temporanea della patente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Assistenza stradale e difesa legale -&gt; prevedono servizio e non sostegno economico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 err="1">
                <a:latin typeface="Raleway"/>
                <a:ea typeface="Raleway"/>
                <a:cs typeface="Raleway"/>
                <a:sym typeface="Raleway"/>
              </a:rPr>
              <a:t>Kasko</a:t>
            </a: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 -&gt; prevede rimborso anche a chi causa incident</a:t>
            </a:r>
            <a:r>
              <a:rPr lang="it-IT" sz="1400" dirty="0">
                <a:latin typeface="Raleway"/>
                <a:ea typeface="Raleway"/>
                <a:cs typeface="Raleway"/>
                <a:sym typeface="Raleway"/>
              </a:rPr>
              <a:t>e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endParaRPr lang="it-IT" sz="14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40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lumMod val="75000"/>
                <a:lumOff val="25000"/>
              </a:schemeClr>
            </a:gs>
            <a:gs pos="47000">
              <a:schemeClr val="tx1"/>
            </a:gs>
            <a:gs pos="5000">
              <a:schemeClr val="bg2"/>
            </a:gs>
            <a:gs pos="76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65FEAB-1C5A-4B2D-BA1B-D60223442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427" y="962168"/>
            <a:ext cx="7640320" cy="3616606"/>
          </a:xfrm>
        </p:spPr>
        <p:txBody>
          <a:bodyPr/>
          <a:lstStyle/>
          <a:p>
            <a:r>
              <a:rPr lang="it-IT" sz="2800" dirty="0"/>
              <a:t>               POLIZZE SULLA SALUTE</a:t>
            </a:r>
            <a:br>
              <a:rPr lang="it-IT" sz="2800" dirty="0"/>
            </a:br>
            <a:r>
              <a:rPr lang="it-IT" sz="1000" u="sng" dirty="0">
                <a:hlinkClick r:id="rId2"/>
              </a:rPr>
              <a:t>https://www.youtube.com/watch?v=IroseVNbVx4</a:t>
            </a:r>
            <a:br>
              <a:rPr lang="it-IT" dirty="0"/>
            </a:br>
            <a:br>
              <a:rPr lang="it-IT" dirty="0"/>
            </a:br>
            <a:r>
              <a:rPr lang="it-IT" sz="1800" dirty="0">
                <a:solidFill>
                  <a:schemeClr val="bg2"/>
                </a:solidFill>
              </a:rPr>
              <a:t>malattie e infortuni </a:t>
            </a:r>
            <a:r>
              <a:rPr lang="it-IT" sz="1800" dirty="0"/>
              <a:t>-&gt; problema economico</a:t>
            </a:r>
            <a:br>
              <a:rPr lang="it-IT" sz="1800" dirty="0"/>
            </a:br>
            <a:br>
              <a:rPr lang="it-IT" sz="1800" dirty="0"/>
            </a:br>
            <a:r>
              <a:rPr lang="it-IT" sz="1800" dirty="0"/>
              <a:t>diverse </a:t>
            </a:r>
            <a:r>
              <a:rPr lang="it-IT" sz="1800" dirty="0">
                <a:solidFill>
                  <a:schemeClr val="bg2"/>
                </a:solidFill>
              </a:rPr>
              <a:t>tipologie</a:t>
            </a:r>
            <a:r>
              <a:rPr lang="it-IT" sz="1800" dirty="0"/>
              <a:t>:</a:t>
            </a:r>
            <a:br>
              <a:rPr lang="it-IT" sz="1800" dirty="0"/>
            </a:br>
            <a:r>
              <a:rPr lang="it-IT" sz="1800" dirty="0"/>
              <a:t>1. sostitutive -&gt; rimborsano le spese sanitarie</a:t>
            </a:r>
            <a:br>
              <a:rPr lang="it-IT" sz="1800" dirty="0"/>
            </a:br>
            <a:r>
              <a:rPr lang="it-IT" sz="1800" dirty="0"/>
              <a:t>2. indennitarie -&gt; prevedono una sostituzione dei mancati introiti</a:t>
            </a:r>
            <a:br>
              <a:rPr lang="it-IT" sz="1800" dirty="0"/>
            </a:br>
            <a:br>
              <a:rPr lang="it-IT" sz="1800" dirty="0"/>
            </a:br>
            <a:r>
              <a:rPr lang="it-IT" sz="1800" dirty="0">
                <a:solidFill>
                  <a:schemeClr val="bg2"/>
                </a:solidFill>
              </a:rPr>
              <a:t>limiti di età </a:t>
            </a:r>
            <a:r>
              <a:rPr lang="it-IT" sz="1800" dirty="0"/>
              <a:t>per questo tipo di polizza -&gt; 75 anni</a:t>
            </a:r>
            <a:br>
              <a:rPr lang="it-IT" sz="1800" dirty="0"/>
            </a:br>
            <a:r>
              <a:rPr lang="it-IT" sz="1800" dirty="0">
                <a:solidFill>
                  <a:schemeClr val="bg2"/>
                </a:solidFill>
              </a:rPr>
              <a:t>durata</a:t>
            </a:r>
            <a:r>
              <a:rPr lang="it-IT" sz="1800" dirty="0"/>
              <a:t> -&gt; 5 anni</a:t>
            </a:r>
            <a:br>
              <a:rPr lang="it-IT" sz="1800" dirty="0"/>
            </a:br>
            <a:r>
              <a:rPr lang="it-IT" sz="1800" dirty="0"/>
              <a:t>previo controllo sullo stato di salute dell’assicurato</a:t>
            </a:r>
            <a:br>
              <a:rPr lang="it-IT" dirty="0"/>
            </a:b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8CDDDF9-3743-4250-B97B-CCC4325B5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89" y="186750"/>
            <a:ext cx="506012" cy="65842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D2CBF66-A717-479A-9060-9CA9CA0E5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089" y="962168"/>
            <a:ext cx="1201016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520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200" y="162725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1712614" y="654626"/>
            <a:ext cx="5401200" cy="748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757575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POLIZZE SULLA CASA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757575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122025" y="1347894"/>
            <a:ext cx="7595700" cy="31409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it-IT" sz="1000" u="sng" dirty="0">
                <a:hlinkClick r:id="rId4"/>
              </a:rPr>
              <a:t>https://www.youtube.com/watch?v=XDuOcgozlBk</a:t>
            </a:r>
            <a:endParaRPr lang="it-IT" sz="1000" dirty="0"/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Per chi abita in un condominio -&gt; verificare prima la polizza Fabbricati del condominio (quali garanzie siano già coperte) -&gt; utilizzo efficiente delle risorse economiche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200" b="1" dirty="0">
                <a:latin typeface="Raleway"/>
                <a:ea typeface="Raleway"/>
                <a:cs typeface="Raleway"/>
                <a:sym typeface="Raleway"/>
              </a:rPr>
              <a:t>Incendio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A valore intero -&gt; rimborso totale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A primo fuoco -&gt; rimborso dei danni entro il massimale previsto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it-IT" sz="1200" b="1" dirty="0">
                <a:solidFill>
                  <a:schemeClr val="bg2"/>
                </a:solidFill>
                <a:latin typeface="Raleway"/>
                <a:ea typeface="Raleway"/>
                <a:cs typeface="Raleway"/>
                <a:sym typeface="Raleway"/>
              </a:rPr>
              <a:t>Furto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A primo rischio assoluto -&gt; rimborso fino a  un </a:t>
            </a:r>
            <a:r>
              <a:rPr lang="it-IT" sz="1200" dirty="0" err="1">
                <a:latin typeface="Raleway"/>
                <a:ea typeface="Raleway"/>
                <a:cs typeface="Raleway"/>
                <a:sym typeface="Raleway"/>
              </a:rPr>
              <a:t>max</a:t>
            </a: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 di un forfait stabilito</a:t>
            </a: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r>
              <a:rPr lang="it-IT" sz="1200" dirty="0">
                <a:latin typeface="Raleway"/>
                <a:ea typeface="Raleway"/>
                <a:cs typeface="Raleway"/>
                <a:sym typeface="Raleway"/>
              </a:rPr>
              <a:t>A primo rischio relativo -&gt; rimborso dei singoli beni assicurati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368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+mj-lt"/>
              <a:buAutoNum type="arabicPeriod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25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lumMod val="75000"/>
                <a:lumOff val="25000"/>
              </a:schemeClr>
            </a:gs>
            <a:gs pos="47000">
              <a:schemeClr val="tx1"/>
            </a:gs>
            <a:gs pos="5000">
              <a:schemeClr val="bg2"/>
            </a:gs>
            <a:gs pos="76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65FEAB-1C5A-4B2D-BA1B-D60223442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962167"/>
            <a:ext cx="7557511" cy="3867220"/>
          </a:xfrm>
        </p:spPr>
        <p:txBody>
          <a:bodyPr/>
          <a:lstStyle/>
          <a:p>
            <a:br>
              <a:rPr lang="it-IT" sz="2800" dirty="0"/>
            </a:br>
            <a:r>
              <a:rPr lang="it-IT" sz="2800" dirty="0"/>
              <a:t>POLIZZE SULLA PENSIONE</a:t>
            </a:r>
            <a:br>
              <a:rPr lang="it-IT" dirty="0"/>
            </a:br>
            <a:r>
              <a:rPr lang="it-IT" sz="1000" u="sng" dirty="0">
                <a:hlinkClick r:id="rId2"/>
              </a:rPr>
              <a:t>https://www.youtube.com/watch?v=d7YU8-mhhL8</a:t>
            </a:r>
            <a:br>
              <a:rPr lang="it-IT" dirty="0"/>
            </a:br>
            <a:br>
              <a:rPr lang="it-IT" sz="2400" dirty="0"/>
            </a:br>
            <a:r>
              <a:rPr lang="it-IT" sz="1800" dirty="0">
                <a:solidFill>
                  <a:schemeClr val="bg2"/>
                </a:solidFill>
              </a:rPr>
              <a:t>aspettativa di vita </a:t>
            </a:r>
            <a:r>
              <a:rPr lang="it-IT" sz="1800" dirty="0"/>
              <a:t>sempre più </a:t>
            </a:r>
            <a:r>
              <a:rPr lang="it-IT" sz="1800" dirty="0">
                <a:solidFill>
                  <a:schemeClr val="bg2"/>
                </a:solidFill>
              </a:rPr>
              <a:t>lunga</a:t>
            </a:r>
            <a:br>
              <a:rPr lang="it-IT" sz="1800" dirty="0"/>
            </a:br>
            <a:r>
              <a:rPr lang="it-IT" sz="1800" dirty="0"/>
              <a:t>e</a:t>
            </a:r>
            <a:br>
              <a:rPr lang="it-IT" sz="1800" dirty="0"/>
            </a:br>
            <a:r>
              <a:rPr lang="it-IT" sz="1800" dirty="0">
                <a:solidFill>
                  <a:schemeClr val="bg2"/>
                </a:solidFill>
              </a:rPr>
              <a:t>prestazioni pensionistiche </a:t>
            </a:r>
            <a:r>
              <a:rPr lang="it-IT" sz="1800" dirty="0"/>
              <a:t>sempre più ridotte</a:t>
            </a:r>
            <a:br>
              <a:rPr lang="it-IT" sz="1800" dirty="0"/>
            </a:br>
            <a:br>
              <a:rPr lang="it-IT" sz="1800" dirty="0"/>
            </a:br>
            <a:r>
              <a:rPr lang="it-IT" sz="1800" dirty="0">
                <a:solidFill>
                  <a:schemeClr val="bg2"/>
                </a:solidFill>
              </a:rPr>
              <a:t>per integrare </a:t>
            </a:r>
            <a:r>
              <a:rPr lang="it-IT" sz="1800" dirty="0"/>
              <a:t>si può utilizzare anche il </a:t>
            </a:r>
            <a:r>
              <a:rPr lang="it-IT" sz="1800" dirty="0" err="1"/>
              <a:t>tfr</a:t>
            </a:r>
            <a:r>
              <a:rPr lang="it-IT" sz="1800" dirty="0"/>
              <a:t> :</a:t>
            </a:r>
            <a:br>
              <a:rPr lang="it-IT" sz="1800" dirty="0"/>
            </a:br>
            <a:r>
              <a:rPr lang="it-IT" sz="1800" dirty="0"/>
              <a:t>1. </a:t>
            </a:r>
            <a:r>
              <a:rPr lang="it-IT" sz="1800" dirty="0" err="1">
                <a:solidFill>
                  <a:schemeClr val="bg2"/>
                </a:solidFill>
              </a:rPr>
              <a:t>pip</a:t>
            </a:r>
            <a:r>
              <a:rPr lang="it-IT" sz="1800" dirty="0"/>
              <a:t> (piani individuali pensionistici) -&gt; vengono annualmente rivalutati</a:t>
            </a:r>
            <a:br>
              <a:rPr lang="it-IT" sz="1800" dirty="0"/>
            </a:br>
            <a:r>
              <a:rPr lang="it-IT" sz="1800" dirty="0"/>
              <a:t>2. </a:t>
            </a:r>
            <a:r>
              <a:rPr lang="it-IT" sz="1800" dirty="0">
                <a:solidFill>
                  <a:schemeClr val="bg2"/>
                </a:solidFill>
              </a:rPr>
              <a:t>fondi pensione </a:t>
            </a:r>
            <a:r>
              <a:rPr lang="it-IT" sz="1800" dirty="0"/>
              <a:t>-&gt; chiusi (accordo tra datore di lavoro e sindacati per i lavoratori di quell’impresa) e aperti a tutti (gestiti da banche, intermediari, assicuratori…) -&gt; possono avere una rendita aggiuntiva (a seconda degli investimenti)</a:t>
            </a:r>
            <a:br>
              <a:rPr lang="it-IT" dirty="0"/>
            </a:b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8CDDDF9-3743-4250-B97B-CCC4325B5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89" y="186750"/>
            <a:ext cx="506012" cy="65842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D2CBF66-A717-479A-9060-9CA9CA0E5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089" y="962168"/>
            <a:ext cx="1201016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69148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914</Words>
  <Application>Microsoft Office PowerPoint</Application>
  <PresentationFormat>Presentazione su schermo (16:9)</PresentationFormat>
  <Paragraphs>78</Paragraphs>
  <Slides>11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Lato</vt:lpstr>
      <vt:lpstr>Raleway</vt:lpstr>
      <vt:lpstr>Montserrat</vt:lpstr>
      <vt:lpstr>Comfortaa</vt:lpstr>
      <vt:lpstr>Arial</vt:lpstr>
      <vt:lpstr>Swiss</vt:lpstr>
      <vt:lpstr>MODULO 3</vt:lpstr>
      <vt:lpstr>Presentazione standard di PowerPoint</vt:lpstr>
      <vt:lpstr>                    GLOSSARIO  https://www.youtube.com/watch?v=TVT8ahDja78  assicuratore = chi si impegna a erogare una prestazione se si verifica un evento stabilito in polizza contraente = colui che firma il contratto assicurato = soggetto garantito contro i rischi previsti beneficiario = a chi spetta la somma se si verifica un evento stabilito in polizza esclusioni = casi in cui la polizza non è valida franchigia e scoperto = ciò che resta a carico dell’assicurato massimale = somma max che la compagnia è tenuta a risarcire </vt:lpstr>
      <vt:lpstr>Presentazione standard di PowerPoint</vt:lpstr>
      <vt:lpstr>        ASSICURAZIONI PROFESSIONALI https://www.youtube.com/watch?v=EXo5T2xUP5A  polizza legata ai rischi dell’attività professionale –rimborsa i clienti o utenti per eventuali danni commessi dal lavoratore  2 obiettivi: 1- tutela del cliente/utente 2- tutela del patrimonio del professionista  2 tipi di polizze: 1- rischi nominati (valida per i rischi esplicitati nel contratto) 2- all risks (valida per tutti i rischi tranne quelli esplicitamente esclusi nel contratto) </vt:lpstr>
      <vt:lpstr>Presentazione standard di PowerPoint</vt:lpstr>
      <vt:lpstr>               POLIZZE SULLA SALUTE https://www.youtube.com/watch?v=IroseVNbVx4  malattie e infortuni -&gt; problema economico  diverse tipologie: 1. sostitutive -&gt; rimborsano le spese sanitarie 2. indennitarie -&gt; prevedono una sostituzione dei mancati introiti  limiti di età per questo tipo di polizza -&gt; 75 anni durata -&gt; 5 anni previo controllo sullo stato di salute dell’assicurato </vt:lpstr>
      <vt:lpstr>Presentazione standard di PowerPoint</vt:lpstr>
      <vt:lpstr> POLIZZE SULLA PENSIONE https://www.youtube.com/watch?v=d7YU8-mhhL8  aspettativa di vita sempre più lunga e prestazioni pensionistiche sempre più ridotte  per integrare si può utilizzare anche il tfr : 1. pip (piani individuali pensionistici) -&gt; vengono annualmente rivalutati 2. fondi pensione -&gt; chiusi (accordo tra datore di lavoro e sindacati per i lavoratori di quell’impresa) e aperti a tutti (gestiti da banche, intermediari, assicuratori…) -&gt; possono avere una rendita aggiuntiva (a seconda degli investimenti) </vt:lpstr>
      <vt:lpstr>Presentazione standard di PowerPoint</vt:lpstr>
      <vt:lpstr> POLIZZE SUL RISPARMIO   http://www.unipoleos.it/it/video/investire-i-propri-risparmi/17/  si dividono in: polizze rivalutabili -&gt; garantiscono una rendita minima polizze unit-linked –&gt; livelli di rischio e relativo rendimento basso, medio, alto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Società</dc:title>
  <cp:lastModifiedBy>Simona</cp:lastModifiedBy>
  <cp:revision>55</cp:revision>
  <dcterms:modified xsi:type="dcterms:W3CDTF">2020-04-18T21:46:32Z</dcterms:modified>
</cp:coreProperties>
</file>